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E44"/>
    <a:srgbClr val="77C2AD"/>
    <a:srgbClr val="1C576F"/>
    <a:srgbClr val="B5DFEB"/>
    <a:srgbClr val="203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73605" autoAdjust="0"/>
  </p:normalViewPr>
  <p:slideViewPr>
    <p:cSldViewPr snapToGrid="0">
      <p:cViewPr>
        <p:scale>
          <a:sx n="166" d="100"/>
          <a:sy n="166" d="100"/>
        </p:scale>
        <p:origin x="440" y="14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-189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C6039-D37F-4DC8-8F86-E443836C45F5}" type="datetimeFigureOut">
              <a:rPr lang="en-US" smtClean="0"/>
              <a:t>8/5/20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776E2-6D36-466C-9CBB-5FFD136DCB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4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3776E2-6D36-466C-9CBB-5FFD136DCB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3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64A18E-D20C-4CDB-96A9-23B35F883939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41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D1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359525"/>
            <a:ext cx="2033588" cy="38735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359525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@socialtrendspot</a:t>
            </a:r>
          </a:p>
          <a:p>
            <a:r>
              <a:rPr lang="en-US" sz="1100" dirty="0"/>
              <a:t>www.socialimpactarchitects.com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fld id="{E3E5ED7D-7358-4CEE-B242-6E0A0CC8E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4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56004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Rockwell" pitchFamily="18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Rockwell" pitchFamily="18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C64669-2C29-4BD1-A3B9-1AEB180CC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764933"/>
              </p:ext>
            </p:extLst>
          </p:nvPr>
        </p:nvGraphicFramePr>
        <p:xfrm>
          <a:off x="190499" y="869590"/>
          <a:ext cx="8763000" cy="2479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770122471"/>
                    </a:ext>
                  </a:extLst>
                </a:gridCol>
                <a:gridCol w="2147638">
                  <a:extLst>
                    <a:ext uri="{9D8B030D-6E8A-4147-A177-3AD203B41FA5}">
                      <a16:colId xmlns:a16="http://schemas.microsoft.com/office/drawing/2014/main" val="2716394946"/>
                    </a:ext>
                  </a:extLst>
                </a:gridCol>
                <a:gridCol w="697831">
                  <a:extLst>
                    <a:ext uri="{9D8B030D-6E8A-4147-A177-3AD203B41FA5}">
                      <a16:colId xmlns:a16="http://schemas.microsoft.com/office/drawing/2014/main" val="349871011"/>
                    </a:ext>
                  </a:extLst>
                </a:gridCol>
                <a:gridCol w="943749">
                  <a:extLst>
                    <a:ext uri="{9D8B030D-6E8A-4147-A177-3AD203B41FA5}">
                      <a16:colId xmlns:a16="http://schemas.microsoft.com/office/drawing/2014/main" val="327156278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990006064"/>
                    </a:ext>
                  </a:extLst>
                </a:gridCol>
                <a:gridCol w="2687782">
                  <a:extLst>
                    <a:ext uri="{9D8B030D-6E8A-4147-A177-3AD203B41FA5}">
                      <a16:colId xmlns:a16="http://schemas.microsoft.com/office/drawing/2014/main" val="3919122342"/>
                    </a:ext>
                  </a:extLst>
                </a:gridCol>
              </a:tblGrid>
              <a:tr h="389715">
                <a:tc>
                  <a:txBody>
                    <a:bodyPr/>
                    <a:lstStyle/>
                    <a:p>
                      <a:pPr marL="8255" algn="l">
                        <a:lnSpc>
                          <a:spcPts val="105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Objectives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l">
                        <a:lnSpc>
                          <a:spcPts val="105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Activities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l">
                        <a:lnSpc>
                          <a:spcPts val="105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Deadline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ts val="1055"/>
                        </a:lnSpc>
                      </a:pPr>
                      <a:r>
                        <a:rPr sz="1000" b="1" spc="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%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Complete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ts val="105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Owner(s)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KPI (Key Performance Indicators)</a:t>
                      </a:r>
                      <a:endParaRPr sz="1000" dirty="0">
                        <a:latin typeface="Century Gothic" panose="020B0502020202020204" pitchFamily="34" charset="0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21491"/>
                  </a:ext>
                </a:extLst>
              </a:tr>
              <a:tr h="1074114">
                <a:tc rowSpan="2">
                  <a:txBody>
                    <a:bodyPr/>
                    <a:lstStyle/>
                    <a:p>
                      <a:pPr marL="8255" marR="65405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spc="-5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IMPACT: </a:t>
                      </a:r>
                      <a:r>
                        <a:rPr kumimoji="0" lang="en-US" sz="900" b="0" i="1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Operate as a data-driven organization, utilizing research and insights in driving continuous improvement and deliberate growth </a:t>
                      </a:r>
                      <a:endParaRPr kumimoji="0" lang="en-US" sz="9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  <a:p>
                      <a:pPr marL="8255" marR="65405">
                        <a:lnSpc>
                          <a:spcPct val="110000"/>
                        </a:lnSpc>
                      </a:pPr>
                      <a:endParaRPr sz="900" b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+Collect data &amp; review via Continuous Quality Improvement (CQI) meetings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10.31.20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50%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Director of Programs</a:t>
                      </a: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+Ongoing monitoring from baseline data for continuous improvement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+Development of dashboard for each program focused on measurements that matter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+Gaps in data are identified and resolved</a:t>
                      </a: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669299"/>
                  </a:ext>
                </a:extLst>
              </a:tr>
              <a:tr h="1016132">
                <a:tc vMerge="1">
                  <a:txBody>
                    <a:bodyPr/>
                    <a:lstStyle/>
                    <a:p>
                      <a:pPr marL="8255" marR="65405">
                        <a:lnSpc>
                          <a:spcPct val="110000"/>
                        </a:lnSpc>
                      </a:pPr>
                      <a:endParaRPr lang="en-US" sz="1000" b="0" dirty="0">
                        <a:latin typeface="+mn-lt"/>
                        <a:cs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+Institute an opportunity assessment to guide program decisions so expansion and execution of services are mission-focused and seamless</a:t>
                      </a: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08.31.20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100%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Mgt Team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+Opportunity assessment is used 90% of time to decide on official go/no-go decision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+Staff report on survey that growth is managed properly</a:t>
                      </a: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2712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4F86CAE-C161-4696-B255-CD3A69CF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789424"/>
              </p:ext>
            </p:extLst>
          </p:nvPr>
        </p:nvGraphicFramePr>
        <p:xfrm>
          <a:off x="190499" y="3429000"/>
          <a:ext cx="8763000" cy="2707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770122471"/>
                    </a:ext>
                  </a:extLst>
                </a:gridCol>
                <a:gridCol w="2131596">
                  <a:extLst>
                    <a:ext uri="{9D8B030D-6E8A-4147-A177-3AD203B41FA5}">
                      <a16:colId xmlns:a16="http://schemas.microsoft.com/office/drawing/2014/main" val="2716394946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val="349871011"/>
                    </a:ext>
                  </a:extLst>
                </a:gridCol>
                <a:gridCol w="956510">
                  <a:extLst>
                    <a:ext uri="{9D8B030D-6E8A-4147-A177-3AD203B41FA5}">
                      <a16:colId xmlns:a16="http://schemas.microsoft.com/office/drawing/2014/main" val="3271562780"/>
                    </a:ext>
                  </a:extLst>
                </a:gridCol>
                <a:gridCol w="808122">
                  <a:extLst>
                    <a:ext uri="{9D8B030D-6E8A-4147-A177-3AD203B41FA5}">
                      <a16:colId xmlns:a16="http://schemas.microsoft.com/office/drawing/2014/main" val="1990006064"/>
                    </a:ext>
                  </a:extLst>
                </a:gridCol>
                <a:gridCol w="2697078">
                  <a:extLst>
                    <a:ext uri="{9D8B030D-6E8A-4147-A177-3AD203B41FA5}">
                      <a16:colId xmlns:a16="http://schemas.microsoft.com/office/drawing/2014/main" val="391912234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8255" algn="l">
                        <a:lnSpc>
                          <a:spcPts val="105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Objectives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l">
                        <a:lnSpc>
                          <a:spcPts val="105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Activities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l">
                        <a:lnSpc>
                          <a:spcPts val="105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Deadline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ts val="1055"/>
                        </a:lnSpc>
                      </a:pPr>
                      <a:r>
                        <a:rPr sz="1000" b="1" spc="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%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Complete</a:t>
                      </a:r>
                      <a:endParaRPr sz="10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ts val="1055"/>
                        </a:lnSpc>
                      </a:pPr>
                      <a:r>
                        <a:rPr sz="1000" b="0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Owner(s)</a:t>
                      </a:r>
                      <a:endParaRPr sz="1000" b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KPI (Key Performance Indicators)</a:t>
                      </a:r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62345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21491"/>
                  </a:ext>
                </a:extLst>
              </a:tr>
              <a:tr h="1163474">
                <a:tc rowSpan="2">
                  <a:txBody>
                    <a:bodyPr/>
                    <a:lstStyle/>
                    <a:p>
                      <a:pPr marL="8255" marR="65405">
                        <a:lnSpc>
                          <a:spcPct val="110000"/>
                        </a:lnSpc>
                      </a:pPr>
                      <a:r>
                        <a:rPr lang="en-US" sz="900" b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GOVERNANCE:</a:t>
                      </a:r>
                    </a:p>
                    <a:p>
                      <a:pPr marL="8255" marR="65405">
                        <a:lnSpc>
                          <a:spcPct val="110000"/>
                        </a:lnSpc>
                      </a:pPr>
                      <a:r>
                        <a:rPr lang="en-US" sz="900" b="0" i="1" spc="-5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Cultivate</a:t>
                      </a:r>
                      <a:r>
                        <a:rPr lang="en-US" sz="900" b="0" i="1" spc="-5" baseline="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alibri"/>
                        </a:rPr>
                        <a:t> a board who is active, serve as ambassadors, and are accountable to organizational goals</a:t>
                      </a:r>
                      <a:endParaRPr sz="900" b="0" i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+Provide board experiences to engage board</a:t>
                      </a: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Ongoing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25%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CEO/Mkt Chair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Offer at least 1 board experience a quarter with 55% attendance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Share mission moments at 80% of board meetings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Board reports greater comfort with storytelling</a:t>
                      </a: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669299"/>
                  </a:ext>
                </a:extLst>
              </a:tr>
              <a:tr h="116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+Adopt formal board commitments &amp; use governance committee for training and accountability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08.31.20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75%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CEO/Gov Chair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75% of board members attend meetings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80% actively serve on a committee</a:t>
                      </a:r>
                    </a:p>
                    <a:p>
                      <a:pPr marL="8255" marR="65405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90% participate in at least one event</a:t>
                      </a:r>
                    </a:p>
                    <a:p>
                      <a:pPr marL="8255" marR="65405" lvl="0" indent="0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100% make a financial contribution to organization</a:t>
                      </a:r>
                      <a:endParaRPr kumimoji="0" 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 marL="62345" marR="0" marT="17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21427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9652416-D929-40F2-9720-9230E4C24EE8}"/>
              </a:ext>
            </a:extLst>
          </p:cNvPr>
          <p:cNvSpPr/>
          <p:nvPr/>
        </p:nvSpPr>
        <p:spPr>
          <a:xfrm>
            <a:off x="190499" y="117919"/>
            <a:ext cx="8763001" cy="7172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2345" tIns="31173" rIns="62345" bIns="311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rPr>
              <a:t>ORGANIZATIONAL DASHBOARD</a:t>
            </a:r>
          </a:p>
        </p:txBody>
      </p:sp>
      <p:sp>
        <p:nvSpPr>
          <p:cNvPr id="5" name="Freeform 226">
            <a:extLst>
              <a:ext uri="{FF2B5EF4-FFF2-40B4-BE49-F238E27FC236}">
                <a16:creationId xmlns:a16="http://schemas.microsoft.com/office/drawing/2014/main" id="{F63E46EE-9D2C-4514-9D3A-A5FBDC8DE166}"/>
              </a:ext>
            </a:extLst>
          </p:cNvPr>
          <p:cNvSpPr>
            <a:spLocks noEditPoints="1"/>
          </p:cNvSpPr>
          <p:nvPr/>
        </p:nvSpPr>
        <p:spPr bwMode="auto">
          <a:xfrm>
            <a:off x="352927" y="267132"/>
            <a:ext cx="457200" cy="457472"/>
          </a:xfrm>
          <a:custGeom>
            <a:avLst/>
            <a:gdLst>
              <a:gd name="T0" fmla="*/ 0 w 1646"/>
              <a:gd name="T1" fmla="*/ 818 h 1645"/>
              <a:gd name="T2" fmla="*/ 71 w 1646"/>
              <a:gd name="T3" fmla="*/ 799 h 1645"/>
              <a:gd name="T4" fmla="*/ 306 w 1646"/>
              <a:gd name="T5" fmla="*/ 306 h 1645"/>
              <a:gd name="T6" fmla="*/ 799 w 1646"/>
              <a:gd name="T7" fmla="*/ 84 h 1645"/>
              <a:gd name="T8" fmla="*/ 817 w 1646"/>
              <a:gd name="T9" fmla="*/ 0 h 1645"/>
              <a:gd name="T10" fmla="*/ 845 w 1646"/>
              <a:gd name="T11" fmla="*/ 29 h 1645"/>
              <a:gd name="T12" fmla="*/ 845 w 1646"/>
              <a:gd name="T13" fmla="*/ 91 h 1645"/>
              <a:gd name="T14" fmla="*/ 1553 w 1646"/>
              <a:gd name="T15" fmla="*/ 799 h 1645"/>
              <a:gd name="T16" fmla="*/ 1619 w 1646"/>
              <a:gd name="T17" fmla="*/ 799 h 1645"/>
              <a:gd name="T18" fmla="*/ 1642 w 1646"/>
              <a:gd name="T19" fmla="*/ 832 h 1645"/>
              <a:gd name="T20" fmla="*/ 1561 w 1646"/>
              <a:gd name="T21" fmla="*/ 845 h 1645"/>
              <a:gd name="T22" fmla="*/ 1339 w 1646"/>
              <a:gd name="T23" fmla="*/ 1339 h 1645"/>
              <a:gd name="T24" fmla="*/ 845 w 1646"/>
              <a:gd name="T25" fmla="*/ 1555 h 1645"/>
              <a:gd name="T26" fmla="*/ 844 w 1646"/>
              <a:gd name="T27" fmla="*/ 1626 h 1645"/>
              <a:gd name="T28" fmla="*/ 801 w 1646"/>
              <a:gd name="T29" fmla="*/ 1628 h 1645"/>
              <a:gd name="T30" fmla="*/ 799 w 1646"/>
              <a:gd name="T31" fmla="*/ 1553 h 1645"/>
              <a:gd name="T32" fmla="*/ 91 w 1646"/>
              <a:gd name="T33" fmla="*/ 845 h 1645"/>
              <a:gd name="T34" fmla="*/ 31 w 1646"/>
              <a:gd name="T35" fmla="*/ 845 h 1645"/>
              <a:gd name="T36" fmla="*/ 366 w 1646"/>
              <a:gd name="T37" fmla="*/ 846 h 1645"/>
              <a:gd name="T38" fmla="*/ 799 w 1646"/>
              <a:gd name="T39" fmla="*/ 1461 h 1645"/>
              <a:gd name="T40" fmla="*/ 499 w 1646"/>
              <a:gd name="T41" fmla="*/ 1145 h 1645"/>
              <a:gd name="T42" fmla="*/ 366 w 1646"/>
              <a:gd name="T43" fmla="*/ 799 h 1645"/>
              <a:gd name="T44" fmla="*/ 799 w 1646"/>
              <a:gd name="T45" fmla="*/ 366 h 1645"/>
              <a:gd name="T46" fmla="*/ 183 w 1646"/>
              <a:gd name="T47" fmla="*/ 799 h 1645"/>
              <a:gd name="T48" fmla="*/ 845 w 1646"/>
              <a:gd name="T49" fmla="*/ 1279 h 1645"/>
              <a:gd name="T50" fmla="*/ 1309 w 1646"/>
              <a:gd name="T51" fmla="*/ 1237 h 1645"/>
              <a:gd name="T52" fmla="*/ 1278 w 1646"/>
              <a:gd name="T53" fmla="*/ 846 h 1645"/>
              <a:gd name="T54" fmla="*/ 845 w 1646"/>
              <a:gd name="T55" fmla="*/ 1279 h 1645"/>
              <a:gd name="T56" fmla="*/ 1145 w 1646"/>
              <a:gd name="T57" fmla="*/ 500 h 1645"/>
              <a:gd name="T58" fmla="*/ 1461 w 1646"/>
              <a:gd name="T59" fmla="*/ 799 h 1645"/>
              <a:gd name="T60" fmla="*/ 845 w 1646"/>
              <a:gd name="T61" fmla="*/ 366 h 1645"/>
              <a:gd name="T62" fmla="*/ 532 w 1646"/>
              <a:gd name="T63" fmla="*/ 600 h 1645"/>
              <a:gd name="T64" fmla="*/ 622 w 1646"/>
              <a:gd name="T65" fmla="*/ 799 h 1645"/>
              <a:gd name="T66" fmla="*/ 799 w 1646"/>
              <a:gd name="T67" fmla="*/ 457 h 1645"/>
              <a:gd name="T68" fmla="*/ 799 w 1646"/>
              <a:gd name="T69" fmla="*/ 1187 h 1645"/>
              <a:gd name="T70" fmla="*/ 799 w 1646"/>
              <a:gd name="T71" fmla="*/ 1034 h 1645"/>
              <a:gd name="T72" fmla="*/ 632 w 1646"/>
              <a:gd name="T73" fmla="*/ 885 h 1645"/>
              <a:gd name="T74" fmla="*/ 458 w 1646"/>
              <a:gd name="T75" fmla="*/ 846 h 1645"/>
              <a:gd name="T76" fmla="*/ 845 w 1646"/>
              <a:gd name="T77" fmla="*/ 466 h 1645"/>
              <a:gd name="T78" fmla="*/ 857 w 1646"/>
              <a:gd name="T79" fmla="*/ 626 h 1645"/>
              <a:gd name="T80" fmla="*/ 1021 w 1646"/>
              <a:gd name="T81" fmla="*/ 799 h 1645"/>
              <a:gd name="T82" fmla="*/ 845 w 1646"/>
              <a:gd name="T83" fmla="*/ 458 h 1645"/>
              <a:gd name="T84" fmla="*/ 964 w 1646"/>
              <a:gd name="T85" fmla="*/ 963 h 1645"/>
              <a:gd name="T86" fmla="*/ 845 w 1646"/>
              <a:gd name="T87" fmla="*/ 1030 h 1645"/>
              <a:gd name="T88" fmla="*/ 845 w 1646"/>
              <a:gd name="T89" fmla="*/ 1187 h 1645"/>
              <a:gd name="T90" fmla="*/ 1021 w 1646"/>
              <a:gd name="T91" fmla="*/ 846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46" h="1645">
                <a:moveTo>
                  <a:pt x="0" y="827"/>
                </a:moveTo>
                <a:cubicBezTo>
                  <a:pt x="0" y="824"/>
                  <a:pt x="0" y="821"/>
                  <a:pt x="0" y="818"/>
                </a:cubicBezTo>
                <a:cubicBezTo>
                  <a:pt x="6" y="803"/>
                  <a:pt x="12" y="799"/>
                  <a:pt x="30" y="799"/>
                </a:cubicBezTo>
                <a:cubicBezTo>
                  <a:pt x="43" y="799"/>
                  <a:pt x="57" y="799"/>
                  <a:pt x="71" y="799"/>
                </a:cubicBezTo>
                <a:cubicBezTo>
                  <a:pt x="78" y="799"/>
                  <a:pt x="84" y="799"/>
                  <a:pt x="91" y="799"/>
                </a:cubicBezTo>
                <a:cubicBezTo>
                  <a:pt x="100" y="607"/>
                  <a:pt x="170" y="441"/>
                  <a:pt x="306" y="306"/>
                </a:cubicBezTo>
                <a:cubicBezTo>
                  <a:pt x="441" y="170"/>
                  <a:pt x="607" y="100"/>
                  <a:pt x="799" y="91"/>
                </a:cubicBezTo>
                <a:cubicBezTo>
                  <a:pt x="799" y="89"/>
                  <a:pt x="799" y="86"/>
                  <a:pt x="799" y="84"/>
                </a:cubicBezTo>
                <a:cubicBezTo>
                  <a:pt x="799" y="66"/>
                  <a:pt x="800" y="48"/>
                  <a:pt x="799" y="30"/>
                </a:cubicBezTo>
                <a:cubicBezTo>
                  <a:pt x="799" y="16"/>
                  <a:pt x="803" y="5"/>
                  <a:pt x="817" y="0"/>
                </a:cubicBezTo>
                <a:cubicBezTo>
                  <a:pt x="820" y="0"/>
                  <a:pt x="823" y="0"/>
                  <a:pt x="826" y="0"/>
                </a:cubicBezTo>
                <a:cubicBezTo>
                  <a:pt x="841" y="6"/>
                  <a:pt x="845" y="12"/>
                  <a:pt x="845" y="29"/>
                </a:cubicBezTo>
                <a:cubicBezTo>
                  <a:pt x="845" y="41"/>
                  <a:pt x="845" y="52"/>
                  <a:pt x="845" y="64"/>
                </a:cubicBezTo>
                <a:cubicBezTo>
                  <a:pt x="845" y="73"/>
                  <a:pt x="845" y="82"/>
                  <a:pt x="845" y="91"/>
                </a:cubicBezTo>
                <a:cubicBezTo>
                  <a:pt x="1037" y="100"/>
                  <a:pt x="1203" y="170"/>
                  <a:pt x="1339" y="306"/>
                </a:cubicBezTo>
                <a:cubicBezTo>
                  <a:pt x="1474" y="442"/>
                  <a:pt x="1544" y="607"/>
                  <a:pt x="1553" y="799"/>
                </a:cubicBezTo>
                <a:cubicBezTo>
                  <a:pt x="1556" y="799"/>
                  <a:pt x="1558" y="799"/>
                  <a:pt x="1560" y="799"/>
                </a:cubicBezTo>
                <a:cubicBezTo>
                  <a:pt x="1580" y="799"/>
                  <a:pt x="1599" y="799"/>
                  <a:pt x="1619" y="799"/>
                </a:cubicBezTo>
                <a:cubicBezTo>
                  <a:pt x="1627" y="799"/>
                  <a:pt x="1634" y="801"/>
                  <a:pt x="1639" y="808"/>
                </a:cubicBezTo>
                <a:cubicBezTo>
                  <a:pt x="1645" y="815"/>
                  <a:pt x="1646" y="823"/>
                  <a:pt x="1642" y="832"/>
                </a:cubicBezTo>
                <a:cubicBezTo>
                  <a:pt x="1638" y="841"/>
                  <a:pt x="1630" y="845"/>
                  <a:pt x="1620" y="845"/>
                </a:cubicBezTo>
                <a:cubicBezTo>
                  <a:pt x="1600" y="845"/>
                  <a:pt x="1581" y="845"/>
                  <a:pt x="1561" y="845"/>
                </a:cubicBezTo>
                <a:cubicBezTo>
                  <a:pt x="1559" y="845"/>
                  <a:pt x="1556" y="845"/>
                  <a:pt x="1553" y="845"/>
                </a:cubicBezTo>
                <a:cubicBezTo>
                  <a:pt x="1544" y="1038"/>
                  <a:pt x="1474" y="1203"/>
                  <a:pt x="1339" y="1339"/>
                </a:cubicBezTo>
                <a:cubicBezTo>
                  <a:pt x="1203" y="1475"/>
                  <a:pt x="1037" y="1544"/>
                  <a:pt x="846" y="1553"/>
                </a:cubicBezTo>
                <a:cubicBezTo>
                  <a:pt x="845" y="1554"/>
                  <a:pt x="845" y="1555"/>
                  <a:pt x="845" y="1555"/>
                </a:cubicBezTo>
                <a:cubicBezTo>
                  <a:pt x="845" y="1575"/>
                  <a:pt x="845" y="1595"/>
                  <a:pt x="845" y="1615"/>
                </a:cubicBezTo>
                <a:cubicBezTo>
                  <a:pt x="845" y="1619"/>
                  <a:pt x="845" y="1622"/>
                  <a:pt x="844" y="1626"/>
                </a:cubicBezTo>
                <a:cubicBezTo>
                  <a:pt x="842" y="1636"/>
                  <a:pt x="834" y="1644"/>
                  <a:pt x="823" y="1644"/>
                </a:cubicBezTo>
                <a:cubicBezTo>
                  <a:pt x="813" y="1645"/>
                  <a:pt x="803" y="1638"/>
                  <a:pt x="801" y="1628"/>
                </a:cubicBezTo>
                <a:cubicBezTo>
                  <a:pt x="800" y="1624"/>
                  <a:pt x="799" y="1621"/>
                  <a:pt x="799" y="1618"/>
                </a:cubicBezTo>
                <a:cubicBezTo>
                  <a:pt x="799" y="1596"/>
                  <a:pt x="799" y="1575"/>
                  <a:pt x="799" y="1553"/>
                </a:cubicBezTo>
                <a:cubicBezTo>
                  <a:pt x="607" y="1544"/>
                  <a:pt x="441" y="1475"/>
                  <a:pt x="305" y="1339"/>
                </a:cubicBezTo>
                <a:cubicBezTo>
                  <a:pt x="170" y="1203"/>
                  <a:pt x="100" y="1037"/>
                  <a:pt x="91" y="845"/>
                </a:cubicBezTo>
                <a:cubicBezTo>
                  <a:pt x="89" y="845"/>
                  <a:pt x="87" y="845"/>
                  <a:pt x="85" y="845"/>
                </a:cubicBezTo>
                <a:cubicBezTo>
                  <a:pt x="67" y="845"/>
                  <a:pt x="49" y="845"/>
                  <a:pt x="31" y="845"/>
                </a:cubicBezTo>
                <a:cubicBezTo>
                  <a:pt x="17" y="846"/>
                  <a:pt x="6" y="842"/>
                  <a:pt x="0" y="827"/>
                </a:cubicBezTo>
                <a:close/>
                <a:moveTo>
                  <a:pt x="366" y="846"/>
                </a:moveTo>
                <a:cubicBezTo>
                  <a:pt x="304" y="846"/>
                  <a:pt x="244" y="846"/>
                  <a:pt x="183" y="846"/>
                </a:cubicBezTo>
                <a:cubicBezTo>
                  <a:pt x="194" y="1192"/>
                  <a:pt x="483" y="1455"/>
                  <a:pt x="799" y="1461"/>
                </a:cubicBezTo>
                <a:cubicBezTo>
                  <a:pt x="799" y="1400"/>
                  <a:pt x="799" y="1339"/>
                  <a:pt x="799" y="1279"/>
                </a:cubicBezTo>
                <a:cubicBezTo>
                  <a:pt x="682" y="1271"/>
                  <a:pt x="582" y="1228"/>
                  <a:pt x="499" y="1145"/>
                </a:cubicBezTo>
                <a:cubicBezTo>
                  <a:pt x="417" y="1063"/>
                  <a:pt x="373" y="962"/>
                  <a:pt x="366" y="846"/>
                </a:cubicBezTo>
                <a:close/>
                <a:moveTo>
                  <a:pt x="366" y="799"/>
                </a:moveTo>
                <a:cubicBezTo>
                  <a:pt x="373" y="682"/>
                  <a:pt x="417" y="581"/>
                  <a:pt x="499" y="499"/>
                </a:cubicBezTo>
                <a:cubicBezTo>
                  <a:pt x="582" y="417"/>
                  <a:pt x="683" y="373"/>
                  <a:pt x="799" y="366"/>
                </a:cubicBezTo>
                <a:cubicBezTo>
                  <a:pt x="799" y="305"/>
                  <a:pt x="799" y="244"/>
                  <a:pt x="799" y="183"/>
                </a:cubicBezTo>
                <a:cubicBezTo>
                  <a:pt x="436" y="197"/>
                  <a:pt x="188" y="499"/>
                  <a:pt x="183" y="799"/>
                </a:cubicBezTo>
                <a:cubicBezTo>
                  <a:pt x="244" y="799"/>
                  <a:pt x="304" y="799"/>
                  <a:pt x="366" y="799"/>
                </a:cubicBezTo>
                <a:close/>
                <a:moveTo>
                  <a:pt x="845" y="1279"/>
                </a:moveTo>
                <a:cubicBezTo>
                  <a:pt x="845" y="1340"/>
                  <a:pt x="845" y="1401"/>
                  <a:pt x="845" y="1462"/>
                </a:cubicBezTo>
                <a:cubicBezTo>
                  <a:pt x="1032" y="1451"/>
                  <a:pt x="1187" y="1378"/>
                  <a:pt x="1309" y="1237"/>
                </a:cubicBezTo>
                <a:cubicBezTo>
                  <a:pt x="1405" y="1125"/>
                  <a:pt x="1455" y="993"/>
                  <a:pt x="1462" y="846"/>
                </a:cubicBezTo>
                <a:cubicBezTo>
                  <a:pt x="1400" y="846"/>
                  <a:pt x="1339" y="846"/>
                  <a:pt x="1278" y="846"/>
                </a:cubicBezTo>
                <a:cubicBezTo>
                  <a:pt x="1271" y="962"/>
                  <a:pt x="1227" y="1063"/>
                  <a:pt x="1145" y="1145"/>
                </a:cubicBezTo>
                <a:cubicBezTo>
                  <a:pt x="1063" y="1227"/>
                  <a:pt x="962" y="1271"/>
                  <a:pt x="845" y="1279"/>
                </a:cubicBezTo>
                <a:close/>
                <a:moveTo>
                  <a:pt x="845" y="366"/>
                </a:moveTo>
                <a:cubicBezTo>
                  <a:pt x="962" y="373"/>
                  <a:pt x="1063" y="417"/>
                  <a:pt x="1145" y="500"/>
                </a:cubicBezTo>
                <a:cubicBezTo>
                  <a:pt x="1228" y="582"/>
                  <a:pt x="1271" y="683"/>
                  <a:pt x="1279" y="799"/>
                </a:cubicBezTo>
                <a:cubicBezTo>
                  <a:pt x="1340" y="799"/>
                  <a:pt x="1400" y="799"/>
                  <a:pt x="1461" y="799"/>
                </a:cubicBezTo>
                <a:cubicBezTo>
                  <a:pt x="1453" y="466"/>
                  <a:pt x="1173" y="191"/>
                  <a:pt x="845" y="183"/>
                </a:cubicBezTo>
                <a:cubicBezTo>
                  <a:pt x="845" y="244"/>
                  <a:pt x="845" y="305"/>
                  <a:pt x="845" y="366"/>
                </a:cubicBezTo>
                <a:close/>
                <a:moveTo>
                  <a:pt x="799" y="457"/>
                </a:moveTo>
                <a:cubicBezTo>
                  <a:pt x="689" y="467"/>
                  <a:pt x="600" y="513"/>
                  <a:pt x="532" y="600"/>
                </a:cubicBezTo>
                <a:cubicBezTo>
                  <a:pt x="487" y="658"/>
                  <a:pt x="462" y="725"/>
                  <a:pt x="457" y="799"/>
                </a:cubicBezTo>
                <a:cubicBezTo>
                  <a:pt x="513" y="799"/>
                  <a:pt x="568" y="799"/>
                  <a:pt x="622" y="799"/>
                </a:cubicBezTo>
                <a:cubicBezTo>
                  <a:pt x="641" y="700"/>
                  <a:pt x="700" y="641"/>
                  <a:pt x="799" y="623"/>
                </a:cubicBezTo>
                <a:cubicBezTo>
                  <a:pt x="799" y="568"/>
                  <a:pt x="799" y="513"/>
                  <a:pt x="799" y="457"/>
                </a:cubicBezTo>
                <a:close/>
                <a:moveTo>
                  <a:pt x="458" y="846"/>
                </a:moveTo>
                <a:cubicBezTo>
                  <a:pt x="465" y="1022"/>
                  <a:pt x="615" y="1178"/>
                  <a:pt x="799" y="1187"/>
                </a:cubicBezTo>
                <a:cubicBezTo>
                  <a:pt x="799" y="1184"/>
                  <a:pt x="799" y="1182"/>
                  <a:pt x="799" y="1180"/>
                </a:cubicBezTo>
                <a:cubicBezTo>
                  <a:pt x="799" y="1131"/>
                  <a:pt x="799" y="1083"/>
                  <a:pt x="799" y="1034"/>
                </a:cubicBezTo>
                <a:cubicBezTo>
                  <a:pt x="799" y="1021"/>
                  <a:pt x="799" y="1021"/>
                  <a:pt x="787" y="1019"/>
                </a:cubicBezTo>
                <a:cubicBezTo>
                  <a:pt x="710" y="1003"/>
                  <a:pt x="658" y="958"/>
                  <a:pt x="632" y="885"/>
                </a:cubicBezTo>
                <a:cubicBezTo>
                  <a:pt x="628" y="872"/>
                  <a:pt x="626" y="859"/>
                  <a:pt x="622" y="846"/>
                </a:cubicBezTo>
                <a:cubicBezTo>
                  <a:pt x="568" y="846"/>
                  <a:pt x="513" y="846"/>
                  <a:pt x="458" y="846"/>
                </a:cubicBezTo>
                <a:close/>
                <a:moveTo>
                  <a:pt x="845" y="458"/>
                </a:moveTo>
                <a:cubicBezTo>
                  <a:pt x="845" y="461"/>
                  <a:pt x="845" y="463"/>
                  <a:pt x="845" y="466"/>
                </a:cubicBezTo>
                <a:cubicBezTo>
                  <a:pt x="845" y="514"/>
                  <a:pt x="845" y="562"/>
                  <a:pt x="845" y="611"/>
                </a:cubicBezTo>
                <a:cubicBezTo>
                  <a:pt x="845" y="623"/>
                  <a:pt x="845" y="623"/>
                  <a:pt x="857" y="626"/>
                </a:cubicBezTo>
                <a:cubicBezTo>
                  <a:pt x="937" y="642"/>
                  <a:pt x="990" y="690"/>
                  <a:pt x="1014" y="767"/>
                </a:cubicBezTo>
                <a:cubicBezTo>
                  <a:pt x="1017" y="778"/>
                  <a:pt x="1019" y="788"/>
                  <a:pt x="1021" y="799"/>
                </a:cubicBezTo>
                <a:cubicBezTo>
                  <a:pt x="1076" y="799"/>
                  <a:pt x="1132" y="799"/>
                  <a:pt x="1187" y="799"/>
                </a:cubicBezTo>
                <a:cubicBezTo>
                  <a:pt x="1173" y="596"/>
                  <a:pt x="1006" y="465"/>
                  <a:pt x="845" y="458"/>
                </a:cubicBezTo>
                <a:close/>
                <a:moveTo>
                  <a:pt x="1021" y="846"/>
                </a:moveTo>
                <a:cubicBezTo>
                  <a:pt x="1015" y="891"/>
                  <a:pt x="996" y="930"/>
                  <a:pt x="964" y="963"/>
                </a:cubicBezTo>
                <a:cubicBezTo>
                  <a:pt x="933" y="994"/>
                  <a:pt x="896" y="1013"/>
                  <a:pt x="853" y="1020"/>
                </a:cubicBezTo>
                <a:cubicBezTo>
                  <a:pt x="845" y="1021"/>
                  <a:pt x="845" y="1024"/>
                  <a:pt x="845" y="1030"/>
                </a:cubicBezTo>
                <a:cubicBezTo>
                  <a:pt x="845" y="1080"/>
                  <a:pt x="845" y="1130"/>
                  <a:pt x="845" y="1180"/>
                </a:cubicBezTo>
                <a:cubicBezTo>
                  <a:pt x="845" y="1182"/>
                  <a:pt x="845" y="1184"/>
                  <a:pt x="845" y="1187"/>
                </a:cubicBezTo>
                <a:cubicBezTo>
                  <a:pt x="1028" y="1176"/>
                  <a:pt x="1176" y="1028"/>
                  <a:pt x="1186" y="846"/>
                </a:cubicBezTo>
                <a:cubicBezTo>
                  <a:pt x="1131" y="846"/>
                  <a:pt x="1076" y="846"/>
                  <a:pt x="1021" y="8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592283-6568-B241-A3D5-B674F3FADE84}"/>
              </a:ext>
            </a:extLst>
          </p:cNvPr>
          <p:cNvSpPr txBox="1"/>
          <p:nvPr/>
        </p:nvSpPr>
        <p:spPr>
          <a:xfrm>
            <a:off x="3104350" y="6424662"/>
            <a:ext cx="2328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 2020 Social Impact Architects</a:t>
            </a:r>
          </a:p>
        </p:txBody>
      </p:sp>
    </p:spTree>
    <p:extLst>
      <p:ext uri="{BB962C8B-B14F-4D97-AF65-F5344CB8AC3E}">
        <p14:creationId xmlns:p14="http://schemas.microsoft.com/office/powerpoint/2010/main" val="29231421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IA">
      <a:dk1>
        <a:sysClr val="windowText" lastClr="000000"/>
      </a:dk1>
      <a:lt1>
        <a:sysClr val="window" lastClr="FFFFFF"/>
      </a:lt1>
      <a:dk2>
        <a:srgbClr val="56004E"/>
      </a:dk2>
      <a:lt2>
        <a:srgbClr val="C4B781"/>
      </a:lt2>
      <a:accent1>
        <a:srgbClr val="8E8F90"/>
      </a:accent1>
      <a:accent2>
        <a:srgbClr val="D1D2D4"/>
      </a:accent2>
      <a:accent3>
        <a:srgbClr val="6A5E52"/>
      </a:accent3>
      <a:accent4>
        <a:srgbClr val="78A8BE"/>
      </a:accent4>
      <a:accent5>
        <a:srgbClr val="97A76B"/>
      </a:accent5>
      <a:accent6>
        <a:srgbClr val="B295B4"/>
      </a:accent6>
      <a:hlink>
        <a:srgbClr val="78A8B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</TotalTime>
  <Words>266</Words>
  <Application>Microsoft Macintosh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Rockwell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Martel</dc:creator>
  <cp:lastModifiedBy>Amanda Keen Basler</cp:lastModifiedBy>
  <cp:revision>206</cp:revision>
  <dcterms:created xsi:type="dcterms:W3CDTF">2018-12-15T14:19:05Z</dcterms:created>
  <dcterms:modified xsi:type="dcterms:W3CDTF">2020-08-05T17:54:07Z</dcterms:modified>
</cp:coreProperties>
</file>