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731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3E58CF-B54D-5AF7-9443-964C1CACDDAD}" name="Catherine Deeken" initials="CD" userId="96329bb96a90314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9D"/>
    <a:srgbClr val="A0E4F4"/>
    <a:srgbClr val="01CCE3"/>
    <a:srgbClr val="008F9E"/>
    <a:srgbClr val="00818F"/>
    <a:srgbClr val="3A7B7C"/>
    <a:srgbClr val="D76D1C"/>
    <a:srgbClr val="10659C"/>
    <a:srgbClr val="6D784B"/>
    <a:srgbClr val="4C8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 autoAdjust="0"/>
    <p:restoredTop sz="74286" autoAdjust="0"/>
  </p:normalViewPr>
  <p:slideViewPr>
    <p:cSldViewPr snapToGrid="0">
      <p:cViewPr>
        <p:scale>
          <a:sx n="131" d="100"/>
          <a:sy n="131" d="100"/>
        </p:scale>
        <p:origin x="1032" y="-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C6039-D37F-4DC8-8F86-E443836C45F5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776E2-6D36-466C-9CBB-5FFD136DC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4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76E2-6D36-466C-9CBB-5FFD136DCB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ene, way, road&#10;&#10;Description automatically generated">
            <a:extLst>
              <a:ext uri="{FF2B5EF4-FFF2-40B4-BE49-F238E27FC236}">
                <a16:creationId xmlns:a16="http://schemas.microsoft.com/office/drawing/2014/main" id="{6FDD4255-0193-7134-30C8-E47EEDA59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1438"/>
            <a:ext cx="91440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2223" y="2102064"/>
            <a:ext cx="6432597" cy="11430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8693" y="3007554"/>
            <a:ext cx="6419568" cy="533400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575828"/>
            <a:ext cx="4572001" cy="901171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NAME</a:t>
            </a:r>
          </a:p>
          <a:p>
            <a:pPr lvl="0"/>
            <a:r>
              <a:rPr lang="en-US" dirty="0"/>
              <a:t>Click to insert email address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70F0C753-A75C-4225-876C-C3DEDEC33D1E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6489700" y="4487863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4E02B5-26DC-4FF7-B93D-82E001064E86}"/>
              </a:ext>
            </a:extLst>
          </p:cNvPr>
          <p:cNvSpPr txBox="1"/>
          <p:nvPr userDrawn="1"/>
        </p:nvSpPr>
        <p:spPr>
          <a:xfrm>
            <a:off x="505989" y="5164227"/>
            <a:ext cx="22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SocialImpactArchitects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D3DE0-0069-499A-8C35-D5E6D46DFBC2}"/>
              </a:ext>
            </a:extLst>
          </p:cNvPr>
          <p:cNvSpPr txBox="1"/>
          <p:nvPr userDrawn="1"/>
        </p:nvSpPr>
        <p:spPr>
          <a:xfrm>
            <a:off x="3084498" y="5134759"/>
            <a:ext cx="3131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@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snstexas @socialtrendspot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FE01A6-60BC-4813-A167-A7CEDDA148E9}"/>
              </a:ext>
            </a:extLst>
          </p:cNvPr>
          <p:cNvSpPr txBox="1"/>
          <p:nvPr userDrawn="1"/>
        </p:nvSpPr>
        <p:spPr>
          <a:xfrm>
            <a:off x="6163301" y="5141044"/>
            <a:ext cx="2980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socialimpactarchitects.com/blog</a:t>
            </a:r>
          </a:p>
        </p:txBody>
      </p:sp>
      <p:pic>
        <p:nvPicPr>
          <p:cNvPr id="36" name="Picture 2" descr="http://www.bizztor.com/wp-content/uploads/2015/01/planning-twitter-contest.png">
            <a:extLst>
              <a:ext uri="{FF2B5EF4-FFF2-40B4-BE49-F238E27FC236}">
                <a16:creationId xmlns:a16="http://schemas.microsoft.com/office/drawing/2014/main" id="{19C7A5D2-DC2E-4218-A317-C9C1D2ADCE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37" y="5141107"/>
            <a:ext cx="351256" cy="3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upload.wikimedia.org/wikipedia/commons/thumb/0/0b/Facebook_Circle.svg/2000px-Facebook_Circle.svg.png">
            <a:extLst>
              <a:ext uri="{FF2B5EF4-FFF2-40B4-BE49-F238E27FC236}">
                <a16:creationId xmlns:a16="http://schemas.microsoft.com/office/drawing/2014/main" id="{98D7B799-F49D-418D-914A-75CE28D4FE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870"/>
            <a:ext cx="348493" cy="3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http://cdn.flaticon.com/png/256/10010.png">
            <a:extLst>
              <a:ext uri="{FF2B5EF4-FFF2-40B4-BE49-F238E27FC236}">
                <a16:creationId xmlns:a16="http://schemas.microsoft.com/office/drawing/2014/main" id="{484DAA72-E942-45C9-BF84-E0B1717A4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93" y="5164227"/>
            <a:ext cx="290007" cy="2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7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73050"/>
            <a:ext cx="3505200" cy="1162050"/>
          </a:xfrm>
          <a:solidFill>
            <a:srgbClr val="D1D2D4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56004E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505200" cy="4691063"/>
          </a:xfrm>
          <a:solidFill>
            <a:srgbClr val="D1D2D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2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2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66CCC-6193-6000-9C33-45052F92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20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74638"/>
            <a:ext cx="8534400" cy="6397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732" y="6380098"/>
            <a:ext cx="420867" cy="330720"/>
          </a:xfrm>
          <a:prstGeom prst="rect">
            <a:avLst/>
          </a:prstGeom>
        </p:spPr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74638"/>
            <a:ext cx="8534400" cy="6397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74638"/>
            <a:ext cx="8534400" cy="6397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524000"/>
            <a:ext cx="8534400" cy="4602163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6C21A-67EA-4876-A394-1C7985FAF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653" y="914400"/>
            <a:ext cx="8534400" cy="365125"/>
          </a:xfr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84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F44773-77C3-47AE-B691-C9CA64774931}"/>
              </a:ext>
            </a:extLst>
          </p:cNvPr>
          <p:cNvSpPr/>
          <p:nvPr userDrawn="1"/>
        </p:nvSpPr>
        <p:spPr>
          <a:xfrm>
            <a:off x="0" y="1753914"/>
            <a:ext cx="9144000" cy="27786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E58B5-A689-4404-B5FC-6091DACB7075}"/>
              </a:ext>
            </a:extLst>
          </p:cNvPr>
          <p:cNvSpPr/>
          <p:nvPr userDrawn="1"/>
        </p:nvSpPr>
        <p:spPr>
          <a:xfrm>
            <a:off x="0" y="19812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DEABC-72F9-4963-AE3F-EFB7A62D7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ED7D-7358-4CEE-B242-6E0A0CC8E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2A820C2-5105-43AE-B28D-57E55CD4C17C}"/>
              </a:ext>
            </a:extLst>
          </p:cNvPr>
          <p:cNvSpPr/>
          <p:nvPr userDrawn="1"/>
        </p:nvSpPr>
        <p:spPr bwMode="auto">
          <a:xfrm>
            <a:off x="-5255" y="2680982"/>
            <a:ext cx="1905000" cy="97252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3DE2D2-E6E2-4D87-87FA-B19148213B42}"/>
              </a:ext>
            </a:extLst>
          </p:cNvPr>
          <p:cNvGrpSpPr/>
          <p:nvPr userDrawn="1"/>
        </p:nvGrpSpPr>
        <p:grpSpPr>
          <a:xfrm>
            <a:off x="7618081" y="4698967"/>
            <a:ext cx="1402423" cy="348154"/>
            <a:chOff x="8095592" y="5104085"/>
            <a:chExt cx="751491" cy="1865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30690B-7988-419D-9E17-B81326F2842D}"/>
                </a:ext>
              </a:extLst>
            </p:cNvPr>
            <p:cNvSpPr/>
            <p:nvPr userDrawn="1"/>
          </p:nvSpPr>
          <p:spPr>
            <a:xfrm>
              <a:off x="8095592" y="5104085"/>
              <a:ext cx="186559" cy="186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AD7BAE-AA7F-490F-9283-F2C02A0EBDE0}"/>
                </a:ext>
              </a:extLst>
            </p:cNvPr>
            <p:cNvSpPr/>
            <p:nvPr userDrawn="1"/>
          </p:nvSpPr>
          <p:spPr>
            <a:xfrm>
              <a:off x="8378058" y="5104085"/>
              <a:ext cx="186559" cy="1865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DE3AA9-7040-45DE-AC90-44DD7348F271}"/>
                </a:ext>
              </a:extLst>
            </p:cNvPr>
            <p:cNvSpPr/>
            <p:nvPr userDrawn="1"/>
          </p:nvSpPr>
          <p:spPr>
            <a:xfrm>
              <a:off x="8660524" y="5104085"/>
              <a:ext cx="186559" cy="1865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414323-02C0-4185-A2EB-7C97A3D900A4}"/>
              </a:ext>
            </a:extLst>
          </p:cNvPr>
          <p:cNvGrpSpPr/>
          <p:nvPr userDrawn="1"/>
        </p:nvGrpSpPr>
        <p:grpSpPr>
          <a:xfrm>
            <a:off x="7387712" y="2073166"/>
            <a:ext cx="1729661" cy="2184916"/>
            <a:chOff x="6578600" y="4529138"/>
            <a:chExt cx="1773238" cy="22399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B3946FF-C542-4A3E-A969-045F889E9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8600" y="4937126"/>
              <a:ext cx="1773238" cy="1831975"/>
            </a:xfrm>
            <a:custGeom>
              <a:avLst/>
              <a:gdLst>
                <a:gd name="T0" fmla="*/ 1144 w 1145"/>
                <a:gd name="T1" fmla="*/ 591 h 1182"/>
                <a:gd name="T2" fmla="*/ 1145 w 1145"/>
                <a:gd name="T3" fmla="*/ 1163 h 1182"/>
                <a:gd name="T4" fmla="*/ 1126 w 1145"/>
                <a:gd name="T5" fmla="*/ 1182 h 1182"/>
                <a:gd name="T6" fmla="*/ 19 w 1145"/>
                <a:gd name="T7" fmla="*/ 1182 h 1182"/>
                <a:gd name="T8" fmla="*/ 0 w 1145"/>
                <a:gd name="T9" fmla="*/ 1163 h 1182"/>
                <a:gd name="T10" fmla="*/ 0 w 1145"/>
                <a:gd name="T11" fmla="*/ 805 h 1182"/>
                <a:gd name="T12" fmla="*/ 18 w 1145"/>
                <a:gd name="T13" fmla="*/ 786 h 1182"/>
                <a:gd name="T14" fmla="*/ 361 w 1145"/>
                <a:gd name="T15" fmla="*/ 787 h 1182"/>
                <a:gd name="T16" fmla="*/ 380 w 1145"/>
                <a:gd name="T17" fmla="*/ 767 h 1182"/>
                <a:gd name="T18" fmla="*/ 379 w 1145"/>
                <a:gd name="T19" fmla="*/ 409 h 1182"/>
                <a:gd name="T20" fmla="*/ 397 w 1145"/>
                <a:gd name="T21" fmla="*/ 392 h 1182"/>
                <a:gd name="T22" fmla="*/ 741 w 1145"/>
                <a:gd name="T23" fmla="*/ 392 h 1182"/>
                <a:gd name="T24" fmla="*/ 759 w 1145"/>
                <a:gd name="T25" fmla="*/ 375 h 1182"/>
                <a:gd name="T26" fmla="*/ 759 w 1145"/>
                <a:gd name="T27" fmla="*/ 18 h 1182"/>
                <a:gd name="T28" fmla="*/ 776 w 1145"/>
                <a:gd name="T29" fmla="*/ 0 h 1182"/>
                <a:gd name="T30" fmla="*/ 1128 w 1145"/>
                <a:gd name="T31" fmla="*/ 0 h 1182"/>
                <a:gd name="T32" fmla="*/ 1145 w 1145"/>
                <a:gd name="T33" fmla="*/ 17 h 1182"/>
                <a:gd name="T34" fmla="*/ 1144 w 1145"/>
                <a:gd name="T35" fmla="*/ 591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5" h="1182">
                  <a:moveTo>
                    <a:pt x="1144" y="591"/>
                  </a:moveTo>
                  <a:cubicBezTo>
                    <a:pt x="1144" y="782"/>
                    <a:pt x="1144" y="972"/>
                    <a:pt x="1145" y="1163"/>
                  </a:cubicBezTo>
                  <a:cubicBezTo>
                    <a:pt x="1145" y="1178"/>
                    <a:pt x="1141" y="1182"/>
                    <a:pt x="1126" y="1182"/>
                  </a:cubicBezTo>
                  <a:cubicBezTo>
                    <a:pt x="757" y="1181"/>
                    <a:pt x="388" y="1181"/>
                    <a:pt x="19" y="1182"/>
                  </a:cubicBezTo>
                  <a:cubicBezTo>
                    <a:pt x="4" y="1182"/>
                    <a:pt x="0" y="1178"/>
                    <a:pt x="0" y="1163"/>
                  </a:cubicBezTo>
                  <a:cubicBezTo>
                    <a:pt x="1" y="1044"/>
                    <a:pt x="1" y="924"/>
                    <a:pt x="0" y="805"/>
                  </a:cubicBezTo>
                  <a:cubicBezTo>
                    <a:pt x="0" y="791"/>
                    <a:pt x="3" y="786"/>
                    <a:pt x="18" y="786"/>
                  </a:cubicBezTo>
                  <a:cubicBezTo>
                    <a:pt x="133" y="787"/>
                    <a:pt x="247" y="786"/>
                    <a:pt x="361" y="787"/>
                  </a:cubicBezTo>
                  <a:cubicBezTo>
                    <a:pt x="377" y="787"/>
                    <a:pt x="380" y="782"/>
                    <a:pt x="380" y="767"/>
                  </a:cubicBezTo>
                  <a:cubicBezTo>
                    <a:pt x="379" y="648"/>
                    <a:pt x="380" y="529"/>
                    <a:pt x="379" y="409"/>
                  </a:cubicBezTo>
                  <a:cubicBezTo>
                    <a:pt x="379" y="395"/>
                    <a:pt x="383" y="392"/>
                    <a:pt x="397" y="392"/>
                  </a:cubicBezTo>
                  <a:cubicBezTo>
                    <a:pt x="512" y="392"/>
                    <a:pt x="627" y="392"/>
                    <a:pt x="741" y="392"/>
                  </a:cubicBezTo>
                  <a:cubicBezTo>
                    <a:pt x="755" y="392"/>
                    <a:pt x="759" y="389"/>
                    <a:pt x="759" y="375"/>
                  </a:cubicBezTo>
                  <a:cubicBezTo>
                    <a:pt x="759" y="256"/>
                    <a:pt x="759" y="137"/>
                    <a:pt x="759" y="18"/>
                  </a:cubicBezTo>
                  <a:cubicBezTo>
                    <a:pt x="759" y="5"/>
                    <a:pt x="762" y="0"/>
                    <a:pt x="776" y="0"/>
                  </a:cubicBezTo>
                  <a:cubicBezTo>
                    <a:pt x="894" y="1"/>
                    <a:pt x="1011" y="1"/>
                    <a:pt x="1128" y="0"/>
                  </a:cubicBezTo>
                  <a:cubicBezTo>
                    <a:pt x="1142" y="0"/>
                    <a:pt x="1145" y="4"/>
                    <a:pt x="1145" y="17"/>
                  </a:cubicBezTo>
                  <a:cubicBezTo>
                    <a:pt x="1144" y="209"/>
                    <a:pt x="1144" y="400"/>
                    <a:pt x="1144" y="591"/>
                  </a:cubicBezTo>
                  <a:close/>
                </a:path>
              </a:pathLst>
            </a:custGeom>
            <a:solidFill>
              <a:srgbClr val="D4D7D9">
                <a:alpha val="2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789F5E5-4D2D-47C7-973A-893E8A8CC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96150" y="5070476"/>
              <a:ext cx="325438" cy="314325"/>
            </a:xfrm>
            <a:custGeom>
              <a:avLst/>
              <a:gdLst>
                <a:gd name="T0" fmla="*/ 7 w 210"/>
                <a:gd name="T1" fmla="*/ 101 h 203"/>
                <a:gd name="T2" fmla="*/ 110 w 210"/>
                <a:gd name="T3" fmla="*/ 2 h 203"/>
                <a:gd name="T4" fmla="*/ 206 w 210"/>
                <a:gd name="T5" fmla="*/ 104 h 203"/>
                <a:gd name="T6" fmla="*/ 107 w 210"/>
                <a:gd name="T7" fmla="*/ 201 h 203"/>
                <a:gd name="T8" fmla="*/ 7 w 210"/>
                <a:gd name="T9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3">
                  <a:moveTo>
                    <a:pt x="7" y="101"/>
                  </a:moveTo>
                  <a:cubicBezTo>
                    <a:pt x="0" y="51"/>
                    <a:pt x="60" y="0"/>
                    <a:pt x="110" y="2"/>
                  </a:cubicBezTo>
                  <a:cubicBezTo>
                    <a:pt x="160" y="4"/>
                    <a:pt x="210" y="51"/>
                    <a:pt x="206" y="104"/>
                  </a:cubicBezTo>
                  <a:cubicBezTo>
                    <a:pt x="201" y="164"/>
                    <a:pt x="168" y="198"/>
                    <a:pt x="107" y="201"/>
                  </a:cubicBezTo>
                  <a:cubicBezTo>
                    <a:pt x="55" y="203"/>
                    <a:pt x="3" y="159"/>
                    <a:pt x="7" y="101"/>
                  </a:cubicBezTo>
                  <a:close/>
                </a:path>
              </a:pathLst>
            </a:custGeom>
            <a:solidFill>
              <a:srgbClr val="D4D7D9">
                <a:alpha val="2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D4ACC28-0316-4E26-82DC-366DB1853B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5667376"/>
              <a:ext cx="311150" cy="311150"/>
            </a:xfrm>
            <a:custGeom>
              <a:avLst/>
              <a:gdLst>
                <a:gd name="T0" fmla="*/ 201 w 201"/>
                <a:gd name="T1" fmla="*/ 99 h 201"/>
                <a:gd name="T2" fmla="*/ 99 w 201"/>
                <a:gd name="T3" fmla="*/ 201 h 201"/>
                <a:gd name="T4" fmla="*/ 0 w 201"/>
                <a:gd name="T5" fmla="*/ 102 h 201"/>
                <a:gd name="T6" fmla="*/ 99 w 201"/>
                <a:gd name="T7" fmla="*/ 2 h 201"/>
                <a:gd name="T8" fmla="*/ 201 w 201"/>
                <a:gd name="T9" fmla="*/ 9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201" y="99"/>
                  </a:moveTo>
                  <a:cubicBezTo>
                    <a:pt x="198" y="151"/>
                    <a:pt x="158" y="201"/>
                    <a:pt x="99" y="201"/>
                  </a:cubicBezTo>
                  <a:cubicBezTo>
                    <a:pt x="49" y="201"/>
                    <a:pt x="0" y="165"/>
                    <a:pt x="0" y="102"/>
                  </a:cubicBezTo>
                  <a:cubicBezTo>
                    <a:pt x="0" y="43"/>
                    <a:pt x="36" y="4"/>
                    <a:pt x="99" y="2"/>
                  </a:cubicBezTo>
                  <a:cubicBezTo>
                    <a:pt x="157" y="0"/>
                    <a:pt x="193" y="44"/>
                    <a:pt x="201" y="99"/>
                  </a:cubicBezTo>
                  <a:close/>
                </a:path>
              </a:pathLst>
            </a:custGeom>
            <a:solidFill>
              <a:srgbClr val="D4D7D9">
                <a:alpha val="2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7F4CB6-8EEB-4BDF-8B45-BBCEB61E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9875" y="4529138"/>
              <a:ext cx="317500" cy="314325"/>
            </a:xfrm>
            <a:custGeom>
              <a:avLst/>
              <a:gdLst>
                <a:gd name="T0" fmla="*/ 7 w 205"/>
                <a:gd name="T1" fmla="*/ 101 h 202"/>
                <a:gd name="T2" fmla="*/ 106 w 205"/>
                <a:gd name="T3" fmla="*/ 1 h 202"/>
                <a:gd name="T4" fmla="*/ 204 w 205"/>
                <a:gd name="T5" fmla="*/ 102 h 202"/>
                <a:gd name="T6" fmla="*/ 106 w 205"/>
                <a:gd name="T7" fmla="*/ 201 h 202"/>
                <a:gd name="T8" fmla="*/ 7 w 205"/>
                <a:gd name="T9" fmla="*/ 1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2">
                  <a:moveTo>
                    <a:pt x="7" y="101"/>
                  </a:moveTo>
                  <a:cubicBezTo>
                    <a:pt x="0" y="53"/>
                    <a:pt x="52" y="0"/>
                    <a:pt x="106" y="1"/>
                  </a:cubicBezTo>
                  <a:cubicBezTo>
                    <a:pt x="163" y="2"/>
                    <a:pt x="204" y="44"/>
                    <a:pt x="204" y="102"/>
                  </a:cubicBezTo>
                  <a:cubicBezTo>
                    <a:pt x="205" y="159"/>
                    <a:pt x="164" y="200"/>
                    <a:pt x="106" y="201"/>
                  </a:cubicBezTo>
                  <a:cubicBezTo>
                    <a:pt x="56" y="202"/>
                    <a:pt x="1" y="157"/>
                    <a:pt x="7" y="101"/>
                  </a:cubicBezTo>
                  <a:close/>
                </a:path>
              </a:pathLst>
            </a:custGeom>
            <a:solidFill>
              <a:srgbClr val="D4D7D9">
                <a:alpha val="2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D85075-6645-4C0C-A873-FA87C7AF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47364"/>
            <a:ext cx="7010400" cy="639762"/>
          </a:xfrm>
          <a:ln>
            <a:noFill/>
          </a:ln>
        </p:spPr>
        <p:txBody>
          <a:bodyPr anchor="t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6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66018"/>
            <a:ext cx="4419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240" y="1173270"/>
            <a:ext cx="4277547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251334"/>
            <a:ext cx="4419600" cy="474990"/>
          </a:xfr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txBody>
          <a:bodyPr tIns="0"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26324"/>
            <a:ext cx="4419600" cy="395128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4" y="1251334"/>
            <a:ext cx="4322764" cy="474990"/>
          </a:xfrm>
          <a:solidFill>
            <a:schemeClr val="accent4"/>
          </a:solidFill>
          <a:ln w="3175">
            <a:solidFill>
              <a:schemeClr val="accent4"/>
            </a:solidFill>
          </a:ln>
        </p:spPr>
        <p:txBody>
          <a:bodyPr tIns="0"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726324"/>
            <a:ext cx="4322764" cy="395128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D58258B-BE39-4C04-A27D-992130792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653" y="914400"/>
            <a:ext cx="8534400" cy="365125"/>
          </a:xfr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A18E-D20C-4CDB-96A9-23B35F88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59525"/>
            <a:ext cx="2033588" cy="38735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200" y="6359525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@socialtrendspot</a:t>
            </a:r>
          </a:p>
          <a:p>
            <a:r>
              <a:rPr lang="en-US" sz="1100" dirty="0"/>
              <a:t>www.socialimpactarchitects.com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15388" cy="63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15388" cy="5059363"/>
          </a:xfrm>
          <a:prstGeom prst="rect">
            <a:avLst/>
          </a:prstGeom>
        </p:spPr>
        <p:txBody>
          <a:bodyPr vert="horz" lIns="91440" tIns="18288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E3E5ED7D-7358-4CEE-B242-6E0A0CC8E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5" r:id="rId8"/>
    <p:sldLayoutId id="2147483680" r:id="rId9"/>
    <p:sldLayoutId id="2147483681" r:id="rId10"/>
    <p:sldLayoutId id="2147483682" r:id="rId11"/>
    <p:sldLayoutId id="2147483684" r:id="rId12"/>
    <p:sldLayoutId id="2147483686" r:id="rId13"/>
    <p:sldLayoutId id="214748369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56004E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■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4163" indent="-111125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1638" indent="-117475" algn="l" defTabSz="914400" rtl="0" eaLnBrk="1" latinLnBrk="0" hangingPunct="1">
        <a:spcBef>
          <a:spcPct val="20000"/>
        </a:spcBef>
        <a:buFont typeface="Rockwell" pitchFamily="18" charset="0"/>
        <a:buChar char="-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Rockwell" pitchFamily="18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DEE79BBB-F84D-4EAA-03F5-22040755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8" y="967636"/>
            <a:ext cx="8991071" cy="479822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Why does</a:t>
            </a:r>
            <a:r>
              <a:rPr lang="en-US" b="1" dirty="0">
                <a:solidFill>
                  <a:schemeClr val="accent4"/>
                </a:solidFill>
              </a:rPr>
              <a:t> change management </a:t>
            </a:r>
            <a:r>
              <a:rPr lang="en-US" b="1" dirty="0">
                <a:solidFill>
                  <a:schemeClr val="accent6"/>
                </a:solidFill>
              </a:rPr>
              <a:t>work</a:t>
            </a:r>
            <a:r>
              <a:rPr lang="en-US" dirty="0">
                <a:solidFill>
                  <a:schemeClr val="accent6"/>
                </a:solidFill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DCC55A-D18D-096C-F585-CEA003781443}"/>
              </a:ext>
            </a:extLst>
          </p:cNvPr>
          <p:cNvGrpSpPr/>
          <p:nvPr/>
        </p:nvGrpSpPr>
        <p:grpSpPr>
          <a:xfrm>
            <a:off x="152929" y="1749878"/>
            <a:ext cx="8830502" cy="3559629"/>
            <a:chOff x="761999" y="1190171"/>
            <a:chExt cx="10747829" cy="43325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DB3866-88F6-921B-8112-8A5EE6F362DB}"/>
                </a:ext>
              </a:extLst>
            </p:cNvPr>
            <p:cNvSpPr/>
            <p:nvPr/>
          </p:nvSpPr>
          <p:spPr>
            <a:xfrm>
              <a:off x="761999" y="1190171"/>
              <a:ext cx="10747829" cy="43325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680B35-1D55-09F1-DC44-5D27BEF7EB33}"/>
                </a:ext>
              </a:extLst>
            </p:cNvPr>
            <p:cNvGrpSpPr/>
            <p:nvPr/>
          </p:nvGrpSpPr>
          <p:grpSpPr>
            <a:xfrm>
              <a:off x="1458685" y="1952172"/>
              <a:ext cx="9884228" cy="2562079"/>
              <a:chOff x="1110343" y="1973943"/>
              <a:chExt cx="9884228" cy="256207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C337156-DFD6-F902-87CB-837E5D59467F}"/>
                  </a:ext>
                </a:extLst>
              </p:cNvPr>
              <p:cNvGrpSpPr/>
              <p:nvPr/>
            </p:nvGrpSpPr>
            <p:grpSpPr>
              <a:xfrm>
                <a:off x="3004457" y="2460171"/>
                <a:ext cx="7286172" cy="2075851"/>
                <a:chOff x="2561771" y="2053771"/>
                <a:chExt cx="7286172" cy="2075851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06E56AE6-269F-2B8A-8A16-88EF067A5103}"/>
                    </a:ext>
                  </a:extLst>
                </p:cNvPr>
                <p:cNvSpPr/>
                <p:nvPr/>
              </p:nvSpPr>
              <p:spPr>
                <a:xfrm>
                  <a:off x="2605314" y="2053771"/>
                  <a:ext cx="7220857" cy="1696904"/>
                </a:xfrm>
                <a:custGeom>
                  <a:avLst/>
                  <a:gdLst>
                    <a:gd name="connsiteX0" fmla="*/ 0 w 7220857"/>
                    <a:gd name="connsiteY0" fmla="*/ 0 h 1696904"/>
                    <a:gd name="connsiteX1" fmla="*/ 703943 w 7220857"/>
                    <a:gd name="connsiteY1" fmla="*/ 203200 h 1696904"/>
                    <a:gd name="connsiteX2" fmla="*/ 1052286 w 7220857"/>
                    <a:gd name="connsiteY2" fmla="*/ 645886 h 1696904"/>
                    <a:gd name="connsiteX3" fmla="*/ 1378857 w 7220857"/>
                    <a:gd name="connsiteY3" fmla="*/ 1407886 h 1696904"/>
                    <a:gd name="connsiteX4" fmla="*/ 1828800 w 7220857"/>
                    <a:gd name="connsiteY4" fmla="*/ 1690915 h 1696904"/>
                    <a:gd name="connsiteX5" fmla="*/ 2721429 w 7220857"/>
                    <a:gd name="connsiteY5" fmla="*/ 1509486 h 1696904"/>
                    <a:gd name="connsiteX6" fmla="*/ 4934857 w 7220857"/>
                    <a:gd name="connsiteY6" fmla="*/ 544286 h 1696904"/>
                    <a:gd name="connsiteX7" fmla="*/ 7220857 w 7220857"/>
                    <a:gd name="connsiteY7" fmla="*/ 7258 h 169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20857" h="1696904">
                      <a:moveTo>
                        <a:pt x="0" y="0"/>
                      </a:moveTo>
                      <a:cubicBezTo>
                        <a:pt x="264281" y="47776"/>
                        <a:pt x="528562" y="95552"/>
                        <a:pt x="703943" y="203200"/>
                      </a:cubicBezTo>
                      <a:cubicBezTo>
                        <a:pt x="879324" y="310848"/>
                        <a:pt x="939800" y="445105"/>
                        <a:pt x="1052286" y="645886"/>
                      </a:cubicBezTo>
                      <a:cubicBezTo>
                        <a:pt x="1164772" y="846667"/>
                        <a:pt x="1249438" y="1233715"/>
                        <a:pt x="1378857" y="1407886"/>
                      </a:cubicBezTo>
                      <a:cubicBezTo>
                        <a:pt x="1508276" y="1582058"/>
                        <a:pt x="1605038" y="1673982"/>
                        <a:pt x="1828800" y="1690915"/>
                      </a:cubicBezTo>
                      <a:cubicBezTo>
                        <a:pt x="2052562" y="1707848"/>
                        <a:pt x="2203753" y="1700591"/>
                        <a:pt x="2721429" y="1509486"/>
                      </a:cubicBezTo>
                      <a:cubicBezTo>
                        <a:pt x="3239105" y="1318381"/>
                        <a:pt x="4184952" y="794657"/>
                        <a:pt x="4934857" y="544286"/>
                      </a:cubicBezTo>
                      <a:cubicBezTo>
                        <a:pt x="5684762" y="293915"/>
                        <a:pt x="6452809" y="150586"/>
                        <a:pt x="7220857" y="7258"/>
                      </a:cubicBezTo>
                    </a:path>
                  </a:pathLst>
                </a:cu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31D7994-9050-9A2F-AA2A-298618470B38}"/>
                    </a:ext>
                  </a:extLst>
                </p:cNvPr>
                <p:cNvSpPr/>
                <p:nvPr/>
              </p:nvSpPr>
              <p:spPr>
                <a:xfrm>
                  <a:off x="2561771" y="2830286"/>
                  <a:ext cx="7286172" cy="1299336"/>
                </a:xfrm>
                <a:custGeom>
                  <a:avLst/>
                  <a:gdLst>
                    <a:gd name="connsiteX0" fmla="*/ 0 w 7286172"/>
                    <a:gd name="connsiteY0" fmla="*/ 0 h 1299336"/>
                    <a:gd name="connsiteX1" fmla="*/ 3302000 w 7286172"/>
                    <a:gd name="connsiteY1" fmla="*/ 1262743 h 1299336"/>
                    <a:gd name="connsiteX2" fmla="*/ 4593772 w 7286172"/>
                    <a:gd name="connsiteY2" fmla="*/ 885371 h 1299336"/>
                    <a:gd name="connsiteX3" fmla="*/ 5341258 w 7286172"/>
                    <a:gd name="connsiteY3" fmla="*/ 116114 h 1299336"/>
                    <a:gd name="connsiteX4" fmla="*/ 6408058 w 7286172"/>
                    <a:gd name="connsiteY4" fmla="*/ 1117600 h 1299336"/>
                    <a:gd name="connsiteX5" fmla="*/ 6836229 w 7286172"/>
                    <a:gd name="connsiteY5" fmla="*/ 595085 h 1299336"/>
                    <a:gd name="connsiteX6" fmla="*/ 7286172 w 7286172"/>
                    <a:gd name="connsiteY6" fmla="*/ 957943 h 129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86172" h="1299336">
                      <a:moveTo>
                        <a:pt x="0" y="0"/>
                      </a:moveTo>
                      <a:cubicBezTo>
                        <a:pt x="1268185" y="557590"/>
                        <a:pt x="2536371" y="1115181"/>
                        <a:pt x="3302000" y="1262743"/>
                      </a:cubicBezTo>
                      <a:cubicBezTo>
                        <a:pt x="4067629" y="1410305"/>
                        <a:pt x="4253896" y="1076476"/>
                        <a:pt x="4593772" y="885371"/>
                      </a:cubicBezTo>
                      <a:cubicBezTo>
                        <a:pt x="4933648" y="694266"/>
                        <a:pt x="5038877" y="77409"/>
                        <a:pt x="5341258" y="116114"/>
                      </a:cubicBezTo>
                      <a:cubicBezTo>
                        <a:pt x="5643639" y="154819"/>
                        <a:pt x="6158896" y="1037772"/>
                        <a:pt x="6408058" y="1117600"/>
                      </a:cubicBezTo>
                      <a:cubicBezTo>
                        <a:pt x="6657220" y="1197429"/>
                        <a:pt x="6689877" y="621695"/>
                        <a:pt x="6836229" y="595085"/>
                      </a:cubicBezTo>
                      <a:cubicBezTo>
                        <a:pt x="6982581" y="568476"/>
                        <a:pt x="7134376" y="763209"/>
                        <a:pt x="7286172" y="957943"/>
                      </a:cubicBezTo>
                    </a:path>
                  </a:pathLst>
                </a:custGeom>
                <a:noFill/>
                <a:ln w="57150">
                  <a:solidFill>
                    <a:srgbClr val="70B1B8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757B0AB-3F9A-9CF9-FA55-E06BBEF4760F}"/>
                  </a:ext>
                </a:extLst>
              </p:cNvPr>
              <p:cNvSpPr/>
              <p:nvPr/>
            </p:nvSpPr>
            <p:spPr>
              <a:xfrm>
                <a:off x="1110343" y="1973943"/>
                <a:ext cx="515257" cy="51525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A1BB03-1E84-5933-8F9E-2129BC370E41}"/>
                  </a:ext>
                </a:extLst>
              </p:cNvPr>
              <p:cNvSpPr txBox="1"/>
              <p:nvPr/>
            </p:nvSpPr>
            <p:spPr>
              <a:xfrm>
                <a:off x="1727200" y="2081224"/>
                <a:ext cx="1872343" cy="31205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sz="105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Managed Change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8BBA11-8F47-9820-CB65-EA2B93047EF8}"/>
                  </a:ext>
                </a:extLst>
              </p:cNvPr>
              <p:cNvSpPr/>
              <p:nvPr/>
            </p:nvSpPr>
            <p:spPr>
              <a:xfrm>
                <a:off x="1110343" y="2721429"/>
                <a:ext cx="515257" cy="515257"/>
              </a:xfrm>
              <a:prstGeom prst="ellipse">
                <a:avLst/>
              </a:prstGeom>
              <a:solidFill>
                <a:srgbClr val="70B1B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01DF8F-B5E7-A604-3F71-D6FF0B256323}"/>
                  </a:ext>
                </a:extLst>
              </p:cNvPr>
              <p:cNvSpPr txBox="1"/>
              <p:nvPr/>
            </p:nvSpPr>
            <p:spPr>
              <a:xfrm>
                <a:off x="1727200" y="2828710"/>
                <a:ext cx="2169886" cy="31205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sz="105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Unmanaged Change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DA547B0-7DB0-A5CE-CFD2-E515F31C2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0572" y="3835400"/>
                <a:ext cx="914399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B4284-31E7-FB40-8609-8B180C58D1A5}"/>
                  </a:ext>
                </a:extLst>
              </p:cNvPr>
              <p:cNvSpPr txBox="1"/>
              <p:nvPr/>
            </p:nvSpPr>
            <p:spPr>
              <a:xfrm>
                <a:off x="1730829" y="3886354"/>
                <a:ext cx="2169886" cy="31205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Acceptable Level Of Performance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562883-73D3-98AB-546F-469090AF26E6}"/>
                </a:ext>
              </a:extLst>
            </p:cNvPr>
            <p:cNvSpPr txBox="1"/>
            <p:nvPr/>
          </p:nvSpPr>
          <p:spPr>
            <a:xfrm rot="16200000">
              <a:off x="-391886" y="3982595"/>
              <a:ext cx="2619827" cy="31205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PRODUCTIVITY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AF42C-FC9B-9F9A-1111-D120934D503D}"/>
                </a:ext>
              </a:extLst>
            </p:cNvPr>
            <p:cNvSpPr txBox="1"/>
            <p:nvPr/>
          </p:nvSpPr>
          <p:spPr>
            <a:xfrm>
              <a:off x="1110343" y="5123852"/>
              <a:ext cx="2619827" cy="31205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4103229-90FD-0022-BB39-B73939200A50}"/>
                </a:ext>
              </a:extLst>
            </p:cNvPr>
            <p:cNvSpPr/>
            <p:nvPr/>
          </p:nvSpPr>
          <p:spPr>
            <a:xfrm rot="16200000">
              <a:off x="219648" y="2710900"/>
              <a:ext cx="1433046" cy="185058"/>
            </a:xfrm>
            <a:prstGeom prst="rightArrow">
              <a:avLst/>
            </a:prstGeom>
            <a:solidFill>
              <a:srgbClr val="969798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050" dirty="0">
                <a:solidFill>
                  <a:schemeClr val="accent4"/>
                </a:solidFill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34D72DD2-61AB-D23D-226C-798CC9DF6943}"/>
                </a:ext>
              </a:extLst>
            </p:cNvPr>
            <p:cNvSpPr/>
            <p:nvPr/>
          </p:nvSpPr>
          <p:spPr>
            <a:xfrm>
              <a:off x="1701798" y="5187351"/>
              <a:ext cx="1433046" cy="185058"/>
            </a:xfrm>
            <a:prstGeom prst="rightArrow">
              <a:avLst/>
            </a:prstGeom>
            <a:solidFill>
              <a:srgbClr val="969798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C79718-33DC-1695-5F17-C9B2EB8502DF}"/>
              </a:ext>
            </a:extLst>
          </p:cNvPr>
          <p:cNvSpPr txBox="1"/>
          <p:nvPr/>
        </p:nvSpPr>
        <p:spPr>
          <a:xfrm>
            <a:off x="3247679" y="6432144"/>
            <a:ext cx="2782111" cy="2431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2024 Social Impact Architects</a:t>
            </a:r>
          </a:p>
        </p:txBody>
      </p:sp>
    </p:spTree>
    <p:extLst>
      <p:ext uri="{BB962C8B-B14F-4D97-AF65-F5344CB8AC3E}">
        <p14:creationId xmlns:p14="http://schemas.microsoft.com/office/powerpoint/2010/main" val="3450329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IA">
      <a:dk1>
        <a:sysClr val="windowText" lastClr="000000"/>
      </a:dk1>
      <a:lt1>
        <a:sysClr val="window" lastClr="FFFFFF"/>
      </a:lt1>
      <a:dk2>
        <a:srgbClr val="56004E"/>
      </a:dk2>
      <a:lt2>
        <a:srgbClr val="C4B781"/>
      </a:lt2>
      <a:accent1>
        <a:srgbClr val="8E8F90"/>
      </a:accent1>
      <a:accent2>
        <a:srgbClr val="D1D2D4"/>
      </a:accent2>
      <a:accent3>
        <a:srgbClr val="6A5E52"/>
      </a:accent3>
      <a:accent4>
        <a:srgbClr val="78A8BE"/>
      </a:accent4>
      <a:accent5>
        <a:srgbClr val="97A76B"/>
      </a:accent5>
      <a:accent6>
        <a:srgbClr val="B295B4"/>
      </a:accent6>
      <a:hlink>
        <a:srgbClr val="78A8BE"/>
      </a:hlink>
      <a:folHlink>
        <a:srgbClr val="800080"/>
      </a:folHlink>
    </a:clrScheme>
    <a:fontScheme name="SI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>
          <a:solidFill>
            <a:schemeClr val="bg1">
              <a:lumMod val="85000"/>
            </a:schemeClr>
          </a:solidFill>
        </a:ln>
      </a:spPr>
      <a:bodyPr rtlCol="0" anchor="ctr"/>
      <a:lstStyle>
        <a:defPPr algn="l">
          <a:defRPr sz="14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noAutofit/>
      </a:bodyPr>
      <a:lstStyle>
        <a:defPPr algn="l">
          <a:defRPr sz="14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23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Rockwell</vt:lpstr>
      <vt:lpstr>1_Office Theme</vt:lpstr>
      <vt:lpstr>Why does change management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Line Martel</dc:creator>
  <cp:lastModifiedBy>Amanda Basler</cp:lastModifiedBy>
  <cp:revision>61</cp:revision>
  <cp:lastPrinted>2024-01-17T17:49:29Z</cp:lastPrinted>
  <dcterms:created xsi:type="dcterms:W3CDTF">2018-12-15T14:19:05Z</dcterms:created>
  <dcterms:modified xsi:type="dcterms:W3CDTF">2024-02-28T22:57:09Z</dcterms:modified>
</cp:coreProperties>
</file>